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FDB1DF-709A-4248-B857-A39831DACE3C}">
          <p14:sldIdLst>
            <p14:sldId id="256"/>
            <p14:sldId id="257"/>
            <p14:sldId id="258"/>
            <p14:sldId id="262"/>
          </p14:sldIdLst>
        </p14:section>
        <p14:section name="Untitled Section" id="{39ADA32F-D156-4EE2-96CD-1E0038F8DD9E}">
          <p14:sldIdLst>
            <p14:sldId id="261"/>
            <p14:sldId id="259"/>
            <p14:sldId id="26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4788-2877-43A4-92E9-57B7BF045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21524-005D-4FB4-ABF6-523106022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116EB-6635-4536-AF4A-B2C6FB51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467D-B5C1-4B08-B799-1E40C55F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0F6C5-CD22-44AC-89FA-A105B2BC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6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2C74-6CB5-4C43-A0CF-66B913E5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C1388-1292-4A71-A02D-D18DE4524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CFF0A-516D-4A33-BC13-2382440F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2FFD2-0407-4389-B906-A2764F28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47BEC-E223-4F24-A816-950A39F6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25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EEF4A-FDD6-4B7C-9DDF-60831CEA3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F6647-4E12-4DC1-A984-4ED87934A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264A5-41D8-452C-A117-0EDD74F3D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59477-2865-418B-960E-C09945BF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501A1-62AE-4BF2-BCB2-CA3F5CF1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01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8AA4-0BA7-49E3-8844-CF31D2F8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84A34-2826-4C7B-983F-85FE09F60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BB3C-7132-4B23-B155-66E1EA2B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9E6E3-68E9-4FD9-8C17-775542077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9808E-4766-441D-8EB0-CEE2DBC6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7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B84A-2CFE-4160-A4BC-DD45740E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04F8D-03FB-43F1-A0FD-8001A7F30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AE9AE-2090-481E-8354-D09BF102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7A8D7-A167-4F5B-8C6E-48B06875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92ED1-9CF1-40AD-833B-3C34324C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18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EA2C-EF01-4A95-8FC3-FC38DF81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1C2AF-7BC4-4AD4-979A-E3675E5C5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E3940-807D-4657-9B8C-DBF3BEF96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E8DB3-7779-4A81-AACB-5636D9B97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B1DE9-637D-4A1E-B02C-224982D8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04445-9BDF-4FAA-8C45-EDE7FAC5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8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E9A9-20EA-4637-98AA-305534DB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F8903-0E53-470E-837E-F0B56EA3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9A2C8-E0DC-4D6B-BCD6-B90909CE3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A8F03-E6C7-4785-AD9A-9A91D38F6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D9910-D044-45F4-AA69-DA2F5F03F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FEF374-214E-4266-8B54-EA86F25B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9EEC7B-77BD-49AB-90D5-27475D4B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4AD47B-49FF-42E3-9E75-2B01D90F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69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B1F2-3FC9-49EE-AB6A-BE54513C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175B-58FA-4252-9EC2-B2D68C11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05A7D-D062-4304-9362-5C81114A8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C6EB0-A79B-4FA1-8DFF-4DA42E85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118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0C72DB-3F72-4986-B94E-7E271D81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FB6D1-1170-4602-83EF-586C19830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9943-971B-4E2D-B983-EB4F4269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16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55B07-5630-4FBF-820D-2D3C3E69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367C-255B-4A49-91A3-854CB02C3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2B9D-4E9F-4E37-9480-2E54CF301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CE2F4-7CF5-4A14-BAB7-A4EB0FCD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90B65-6F66-4591-BC77-9C7AF082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D852D-A49B-4562-88D4-F581D37E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71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6ECA-8B9D-4CFE-A7B1-FD108E8D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64E5B-59BE-4BAB-9BC3-7BC5A54F3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809D5-CE23-4FDA-B9C1-F9257417C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196D6-FACE-4F3C-B465-5AAF9BF5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F6CA1-AEE8-4F02-A192-95FCA0AB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B7FA4-09D7-4B0E-A0DC-5E14934A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03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E30E29-4765-4E2F-983C-C4454537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C1C7B-6D6C-4911-B402-901A928FC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4C0BC-4E2D-467C-8C64-6FA42C9CD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2569B-696C-474E-8459-D8F40AC7E532}" type="datetimeFigureOut">
              <a:rPr lang="en-IN" smtClean="0"/>
              <a:t>04-12-2021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3AD47-EDDB-496B-8D31-F421DD928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AC62F-364B-4D46-BCB7-A40150A07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0ABC6-D775-4F13-A81A-75147C2789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28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movies.stackexchange.com/questions/60454/which-movie-started-the-common-practice-of-2-sets-of-closing-credi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8947FA-E1D4-4E5C-93D6-050AE3463DFF}"/>
              </a:ext>
            </a:extLst>
          </p:cNvPr>
          <p:cNvSpPr/>
          <p:nvPr/>
        </p:nvSpPr>
        <p:spPr>
          <a:xfrm>
            <a:off x="2226365" y="1749287"/>
            <a:ext cx="8600661" cy="292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1EAAF-BC4C-4126-BEF5-F1A95D74ED04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785"/>
                    </a14:imgEffect>
                    <a14:imgEffect>
                      <a14:saturation sat="87000"/>
                    </a14:imgEffect>
                    <a14:imgEffect>
                      <a14:brightnessContrast bright="-3000" contras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08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A6F6E-23D5-4755-8F7A-1A6F2505FA8B}"/>
              </a:ext>
            </a:extLst>
          </p:cNvPr>
          <p:cNvSpPr/>
          <p:nvPr/>
        </p:nvSpPr>
        <p:spPr>
          <a:xfrm>
            <a:off x="1643270" y="2262808"/>
            <a:ext cx="9183756" cy="23323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A5789-E363-4F15-A626-16D9BEF63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0615" y="2601118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Genres Prediction from Movie Poster</a:t>
            </a:r>
            <a:endParaRPr lang="en-IN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CF05904-ED8E-43E8-B51F-8182B779CE8F}"/>
              </a:ext>
            </a:extLst>
          </p:cNvPr>
          <p:cNvSpPr/>
          <p:nvPr/>
        </p:nvSpPr>
        <p:spPr>
          <a:xfrm>
            <a:off x="1850615" y="2425148"/>
            <a:ext cx="8804133" cy="2001078"/>
          </a:xfrm>
          <a:prstGeom prst="frame">
            <a:avLst>
              <a:gd name="adj1" fmla="val 598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9D691-A98A-415C-B68E-099D9E798397}"/>
              </a:ext>
            </a:extLst>
          </p:cNvPr>
          <p:cNvSpPr txBox="1"/>
          <p:nvPr/>
        </p:nvSpPr>
        <p:spPr>
          <a:xfrm>
            <a:off x="7039992" y="4805171"/>
            <a:ext cx="3787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highlight>
                  <a:srgbClr val="C0C0C0"/>
                </a:highlight>
              </a:rPr>
              <a:t>Presented By: Group 4</a:t>
            </a:r>
          </a:p>
          <a:p>
            <a:pPr algn="r"/>
            <a:r>
              <a:rPr lang="en-US" dirty="0" err="1">
                <a:highlight>
                  <a:srgbClr val="C0C0C0"/>
                </a:highlight>
              </a:rPr>
              <a:t>Arundhadhi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Balagopalan</a:t>
            </a:r>
            <a:r>
              <a:rPr lang="en-US" dirty="0">
                <a:highlight>
                  <a:srgbClr val="C0C0C0"/>
                </a:highlight>
              </a:rPr>
              <a:t> (B2020069)</a:t>
            </a:r>
          </a:p>
          <a:p>
            <a:pPr algn="r"/>
            <a:r>
              <a:rPr lang="en-US" dirty="0">
                <a:highlight>
                  <a:srgbClr val="C0C0C0"/>
                </a:highlight>
              </a:rPr>
              <a:t>Karan Jaiswal (B2020084)</a:t>
            </a:r>
          </a:p>
          <a:p>
            <a:pPr algn="r"/>
            <a:r>
              <a:rPr lang="en-US" dirty="0">
                <a:highlight>
                  <a:srgbClr val="C0C0C0"/>
                </a:highlight>
              </a:rPr>
              <a:t>Vineeth Nair (B2020090)</a:t>
            </a:r>
          </a:p>
          <a:p>
            <a:pPr algn="r"/>
            <a:r>
              <a:rPr lang="en-US" dirty="0">
                <a:highlight>
                  <a:srgbClr val="C0C0C0"/>
                </a:highlight>
              </a:rPr>
              <a:t>Souvik Das (B2020118)</a:t>
            </a:r>
          </a:p>
          <a:p>
            <a:pPr algn="r"/>
            <a:r>
              <a:rPr lang="en-US" dirty="0" err="1">
                <a:highlight>
                  <a:srgbClr val="C0C0C0"/>
                </a:highlight>
              </a:rPr>
              <a:t>Tarun</a:t>
            </a:r>
            <a:r>
              <a:rPr lang="en-US" dirty="0">
                <a:highlight>
                  <a:srgbClr val="C0C0C0"/>
                </a:highlight>
              </a:rPr>
              <a:t> Thomas (B2020119)</a:t>
            </a:r>
            <a:endParaRPr lang="en-IN" dirty="0">
              <a:highlight>
                <a:srgbClr val="C0C0C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DB10FA-CA8F-4FFF-9149-ACCB88F65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" y="94724"/>
            <a:ext cx="1592998" cy="1654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08D59E-9A73-4A6B-B81E-89D982095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729" y="118405"/>
            <a:ext cx="1592999" cy="15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057992-ACAA-4367-B706-2A79CE468828}"/>
              </a:ext>
            </a:extLst>
          </p:cNvPr>
          <p:cNvSpPr/>
          <p:nvPr/>
        </p:nvSpPr>
        <p:spPr>
          <a:xfrm>
            <a:off x="0" y="1"/>
            <a:ext cx="12192000" cy="10071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E572C-0AF6-4F7E-8EFF-F683EB37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2" y="-8076"/>
            <a:ext cx="10515600" cy="1015241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252B9-5922-4420-93E9-4CCED76E5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722" y="2368964"/>
            <a:ext cx="10515600" cy="4351338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movie usually belongs to multiple genre that means more than one genre and not necessarily belong to one category like drama or thriller. 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We require a classification model that would predict each genre associated with the movie by analyzing its poster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D56AD007-AF86-4939-B2D6-515C48C7687B}"/>
              </a:ext>
            </a:extLst>
          </p:cNvPr>
          <p:cNvSpPr/>
          <p:nvPr/>
        </p:nvSpPr>
        <p:spPr>
          <a:xfrm>
            <a:off x="838200" y="2209800"/>
            <a:ext cx="11012557" cy="2438400"/>
          </a:xfrm>
          <a:prstGeom prst="frame">
            <a:avLst>
              <a:gd name="adj1" fmla="val 380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5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8C1C-CCFF-4DF2-B57B-4664C89E2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05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This dataset contains posters from IMDB website. Poster image contains mostly Hollywood movies released from 1980 to 2015. 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Each poster image is associated with a movie name as well as some metadata like ID, genres. The ID of each image is set as its file name.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dataset contains 7254 rows and 27 columns along with the movie’s posters.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A122B9-72D1-43A1-9C11-6C63FCA5CE7C}"/>
              </a:ext>
            </a:extLst>
          </p:cNvPr>
          <p:cNvSpPr/>
          <p:nvPr/>
        </p:nvSpPr>
        <p:spPr>
          <a:xfrm>
            <a:off x="0" y="1"/>
            <a:ext cx="12192000" cy="10071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D139EF-D6BC-4550-8A43-2FB4F1C3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2" y="-8076"/>
            <a:ext cx="10515600" cy="1015241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Dataset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A80A4D-DBF4-4AEA-BBA3-50959EF11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2" y="4983471"/>
            <a:ext cx="10624932" cy="16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0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3E479-DD88-4E6E-AF8B-D5718E619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66"/>
            <a:ext cx="10515600" cy="4351338"/>
          </a:xfrm>
        </p:spPr>
        <p:txBody>
          <a:bodyPr/>
          <a:lstStyle/>
          <a:p>
            <a:r>
              <a:rPr lang="en-US" sz="2400" dirty="0"/>
              <a:t>Conversion of each image into fixed size- 350x350</a:t>
            </a:r>
          </a:p>
          <a:p>
            <a:r>
              <a:rPr lang="en-US" sz="2400" dirty="0"/>
              <a:t>Normalization of values by dividing by 255</a:t>
            </a:r>
          </a:p>
          <a:p>
            <a:r>
              <a:rPr lang="en-US" sz="2400" dirty="0"/>
              <a:t>Storing the 7254 images in NumPy array</a:t>
            </a:r>
          </a:p>
          <a:p>
            <a:r>
              <a:rPr lang="en-US" sz="2400" dirty="0"/>
              <a:t>Visualizing occurrences of a particular genre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12B2F-779B-4AB3-9646-DE96AC40FD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54816" y="1889055"/>
            <a:ext cx="3840836" cy="46038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FDF660-A742-44E8-893E-8FB264C45B3B}"/>
              </a:ext>
            </a:extLst>
          </p:cNvPr>
          <p:cNvGrpSpPr/>
          <p:nvPr/>
        </p:nvGrpSpPr>
        <p:grpSpPr>
          <a:xfrm>
            <a:off x="2686878" y="3706295"/>
            <a:ext cx="6499172" cy="2110409"/>
            <a:chOff x="1255644" y="3380960"/>
            <a:chExt cx="6499172" cy="211040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754B03-A58E-4E5E-BEF7-3361A011E727}"/>
                </a:ext>
              </a:extLst>
            </p:cNvPr>
            <p:cNvSpPr/>
            <p:nvPr/>
          </p:nvSpPr>
          <p:spPr>
            <a:xfrm>
              <a:off x="1255644" y="3380960"/>
              <a:ext cx="4253947" cy="211040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39F326-E600-49C9-9ADC-443A36C98EFE}"/>
                </a:ext>
              </a:extLst>
            </p:cNvPr>
            <p:cNvSpPr/>
            <p:nvPr/>
          </p:nvSpPr>
          <p:spPr>
            <a:xfrm>
              <a:off x="1658816" y="3836001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From the graph, it is clear that the</a:t>
              </a:r>
            </a:p>
            <a:p>
              <a:r>
                <a:rPr lang="en-US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Drama Category has maximum count</a:t>
              </a:r>
            </a:p>
            <a:p>
              <a:r>
                <a:rPr lang="en-US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Which is about 3619 followed by </a:t>
              </a:r>
            </a:p>
            <a:p>
              <a:r>
                <a:rPr lang="en-US" dirty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Comedy – 2900 and Action – 1343 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B8EB241-6F71-40D7-A2FB-F9C7B0D89090}"/>
              </a:ext>
            </a:extLst>
          </p:cNvPr>
          <p:cNvSpPr/>
          <p:nvPr/>
        </p:nvSpPr>
        <p:spPr>
          <a:xfrm>
            <a:off x="0" y="1"/>
            <a:ext cx="12192000" cy="10071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1764C2-871B-4661-AA42-31761D55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2" y="-8076"/>
            <a:ext cx="10515600" cy="1015241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Data Preprocessing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2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AD4BEF-E074-48D4-9894-3DB8AEC72F76}"/>
              </a:ext>
            </a:extLst>
          </p:cNvPr>
          <p:cNvSpPr/>
          <p:nvPr/>
        </p:nvSpPr>
        <p:spPr>
          <a:xfrm>
            <a:off x="6096000" y="2260318"/>
            <a:ext cx="5569226" cy="41509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09C06-847B-41F8-94DC-B75DE5D24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62245"/>
            <a:ext cx="5801139" cy="3747053"/>
          </a:xfrm>
        </p:spPr>
        <p:txBody>
          <a:bodyPr>
            <a:normAutofit/>
          </a:bodyPr>
          <a:lstStyle/>
          <a:p>
            <a:r>
              <a:rPr lang="en-US" sz="2400" dirty="0"/>
              <a:t>Activation function for hidden layers: Relu</a:t>
            </a:r>
          </a:p>
          <a:p>
            <a:r>
              <a:rPr lang="en-US" sz="2400" dirty="0"/>
              <a:t>Activation function for output layer: Softmax </a:t>
            </a:r>
            <a:endParaRPr lang="en-US" sz="2200" dirty="0"/>
          </a:p>
          <a:p>
            <a:r>
              <a:rPr lang="en-US" sz="2400" dirty="0"/>
              <a:t>Optimization function: Adam</a:t>
            </a:r>
          </a:p>
          <a:p>
            <a:r>
              <a:rPr lang="en-US" sz="2400" dirty="0"/>
              <a:t>Loss function: Binary Cross Entropy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1B1A1E-D60C-42A2-803F-EAEBE2CA0CE6}"/>
              </a:ext>
            </a:extLst>
          </p:cNvPr>
          <p:cNvSpPr/>
          <p:nvPr/>
        </p:nvSpPr>
        <p:spPr>
          <a:xfrm>
            <a:off x="429039" y="2263143"/>
            <a:ext cx="5569226" cy="41509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B3DA33-DAFB-41E0-AECE-DDCB15A52B23}"/>
              </a:ext>
            </a:extLst>
          </p:cNvPr>
          <p:cNvSpPr txBox="1">
            <a:spLocks/>
          </p:cNvSpPr>
          <p:nvPr/>
        </p:nvSpPr>
        <p:spPr>
          <a:xfrm>
            <a:off x="429039" y="1653070"/>
            <a:ext cx="5801139" cy="4858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r>
              <a:rPr lang="en-US" sz="2400" dirty="0"/>
              <a:t>Training testing split: 70:30</a:t>
            </a:r>
          </a:p>
          <a:p>
            <a:r>
              <a:rPr lang="en-US" sz="2400" dirty="0"/>
              <a:t>T</a:t>
            </a:r>
            <a:r>
              <a:rPr lang="en-IN" sz="2400" dirty="0"/>
              <a:t>he main application of CNN is image classification.</a:t>
            </a:r>
          </a:p>
          <a:p>
            <a:r>
              <a:rPr lang="en-US" sz="2400" dirty="0"/>
              <a:t>T</a:t>
            </a:r>
            <a:r>
              <a:rPr lang="en-IN" sz="2400" dirty="0"/>
              <a:t>he model contains: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</a:t>
            </a:r>
            <a:r>
              <a:rPr lang="en-IN" dirty="0" err="1"/>
              <a:t>nput</a:t>
            </a:r>
            <a:r>
              <a:rPr lang="en-IN" dirty="0"/>
              <a:t> layer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</a:t>
            </a:r>
            <a:r>
              <a:rPr lang="en-IN" dirty="0" err="1"/>
              <a:t>utput</a:t>
            </a:r>
            <a:r>
              <a:rPr lang="en-IN" dirty="0"/>
              <a:t> layer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Hidden layers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4797CB2C-09BA-463F-90BA-EC7AD878B899}"/>
              </a:ext>
            </a:extLst>
          </p:cNvPr>
          <p:cNvSpPr/>
          <p:nvPr/>
        </p:nvSpPr>
        <p:spPr>
          <a:xfrm>
            <a:off x="331304" y="2160104"/>
            <a:ext cx="5764696" cy="4351338"/>
          </a:xfrm>
          <a:prstGeom prst="frame">
            <a:avLst>
              <a:gd name="adj1" fmla="val 214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51E8E1E-EB0C-4E93-AEA4-9AC1AB74A1B2}"/>
              </a:ext>
            </a:extLst>
          </p:cNvPr>
          <p:cNvSpPr/>
          <p:nvPr/>
        </p:nvSpPr>
        <p:spPr>
          <a:xfrm>
            <a:off x="5998265" y="2160104"/>
            <a:ext cx="5764696" cy="4351338"/>
          </a:xfrm>
          <a:prstGeom prst="frame">
            <a:avLst>
              <a:gd name="adj1" fmla="val 2145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303D4-2786-4036-B954-9D12CC2A7431}"/>
              </a:ext>
            </a:extLst>
          </p:cNvPr>
          <p:cNvSpPr txBox="1"/>
          <p:nvPr/>
        </p:nvSpPr>
        <p:spPr>
          <a:xfrm>
            <a:off x="838200" y="1184851"/>
            <a:ext cx="5999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Model used: Convolutional Neural Network</a:t>
            </a:r>
            <a:endParaRPr lang="en-IN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C1714-3D3A-4FD0-A9CD-0BD384F71BD1}"/>
              </a:ext>
            </a:extLst>
          </p:cNvPr>
          <p:cNvSpPr/>
          <p:nvPr/>
        </p:nvSpPr>
        <p:spPr>
          <a:xfrm>
            <a:off x="0" y="1"/>
            <a:ext cx="12192000" cy="10071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9DC7DE-0628-49C4-9E69-01B5A287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2" y="-8076"/>
            <a:ext cx="10515600" cy="1015241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Model Building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24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0DF45-31FA-456D-A051-837BCA2DC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425"/>
            <a:ext cx="11353800" cy="5103537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Model Accuracy</a:t>
            </a:r>
          </a:p>
          <a:p>
            <a:pPr marL="0" indent="0"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validation accuracy (around 90%) is almost same with the training accuracy.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8FD6F-2BDC-4E6A-872C-4716BA93F6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61" y="3048000"/>
            <a:ext cx="7631265" cy="3644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A79C42-3FB7-42B8-A350-7683770EABC7}"/>
              </a:ext>
            </a:extLst>
          </p:cNvPr>
          <p:cNvSpPr/>
          <p:nvPr/>
        </p:nvSpPr>
        <p:spPr>
          <a:xfrm>
            <a:off x="0" y="1"/>
            <a:ext cx="12192000" cy="10071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DD8006-EB5F-4F4C-AB52-21E8ABFD4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2" y="-8076"/>
            <a:ext cx="10515600" cy="1015241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Model Evaluation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61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84E29-E78D-480F-83BD-B1D9DE93F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39" y="1351722"/>
            <a:ext cx="11648661" cy="4891502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3DAC5-A37D-4B4E-9BB5-394545AB41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9" y="1749618"/>
            <a:ext cx="2915920" cy="3093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282CF7-C71F-4D6F-8D3E-0E647CCA5D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667" y="1726758"/>
            <a:ext cx="3086100" cy="3139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42B59-1756-4196-A69C-B0EE2DBDB4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247" y="1590427"/>
            <a:ext cx="3139440" cy="3147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AAD08-21AA-4074-A9EF-6257452FB9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07" y="1559947"/>
            <a:ext cx="2758440" cy="31775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7267D5-3845-4A66-899D-D9BCC77EC544}"/>
              </a:ext>
            </a:extLst>
          </p:cNvPr>
          <p:cNvSpPr/>
          <p:nvPr/>
        </p:nvSpPr>
        <p:spPr>
          <a:xfrm>
            <a:off x="746207" y="5342304"/>
            <a:ext cx="76730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model predicts the top 3 genres for the above movies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4F484-6CAF-463F-802E-5823BEE38D7C}"/>
              </a:ext>
            </a:extLst>
          </p:cNvPr>
          <p:cNvSpPr/>
          <p:nvPr/>
        </p:nvSpPr>
        <p:spPr>
          <a:xfrm>
            <a:off x="0" y="1"/>
            <a:ext cx="12192000" cy="10071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FC2A47-3B53-46EA-BCC6-873FB6AC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2" y="-8076"/>
            <a:ext cx="10515600" cy="1015241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2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54933-A623-437C-9753-F3F3E389A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B8F9F1-EFB0-4D8C-A558-54564A4357B7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://movies.stackexchange.com/questions/60454/which-movie-started-the-common-practice-of-2-sets-of-closing-credits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76DF4-36E7-4D8C-8D61-9B6A0AB1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844"/>
            <a:ext cx="10515600" cy="17019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10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10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</a:t>
            </a:r>
            <a:r>
              <a:rPr lang="en-IN" sz="10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HANK YOU</a:t>
            </a:r>
          </a:p>
        </p:txBody>
      </p:sp>
    </p:spTree>
    <p:extLst>
      <p:ext uri="{BB962C8B-B14F-4D97-AF65-F5344CB8AC3E}">
        <p14:creationId xmlns:p14="http://schemas.microsoft.com/office/powerpoint/2010/main" val="2391757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308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Baskerville Old Face</vt:lpstr>
      <vt:lpstr>Calibri</vt:lpstr>
      <vt:lpstr>Calibri Light</vt:lpstr>
      <vt:lpstr>Cambria</vt:lpstr>
      <vt:lpstr>Wingdings</vt:lpstr>
      <vt:lpstr>Office Theme</vt:lpstr>
      <vt:lpstr>PowerPoint Presentation</vt:lpstr>
      <vt:lpstr>Problem Statement</vt:lpstr>
      <vt:lpstr>Dataset</vt:lpstr>
      <vt:lpstr>Data Preprocessing</vt:lpstr>
      <vt:lpstr>Model Building</vt:lpstr>
      <vt:lpstr>Model Evaluation</vt:lpstr>
      <vt:lpstr>Result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vineeth nair</dc:creator>
  <cp:lastModifiedBy>Karan Jaiswal (BDA 20-22)</cp:lastModifiedBy>
  <cp:revision>22</cp:revision>
  <dcterms:created xsi:type="dcterms:W3CDTF">2021-11-29T19:29:26Z</dcterms:created>
  <dcterms:modified xsi:type="dcterms:W3CDTF">2021-12-04T18:31:05Z</dcterms:modified>
</cp:coreProperties>
</file>